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7" r:id="rId4"/>
    <p:sldId id="291" r:id="rId5"/>
    <p:sldId id="288" r:id="rId6"/>
    <p:sldId id="290" r:id="rId7"/>
    <p:sldId id="270" r:id="rId8"/>
    <p:sldId id="292" r:id="rId9"/>
    <p:sldId id="294" r:id="rId10"/>
    <p:sldId id="295" r:id="rId11"/>
    <p:sldId id="266" r:id="rId12"/>
    <p:sldId id="296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0D9A-45BD-6D40-9D00-D5604106C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91231-EF7B-7649-8B17-BC80CBCAE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8B080-1AAC-7C4A-85AE-5DD76B92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69AFD-72BA-614F-AB12-EBA73631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86AAD-033F-8F41-B080-A5EE2B2A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A580-A841-3F44-9B57-5CC2E6A3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DB479-7C4B-334B-95A9-675A88581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0B8D0-7EC2-B54F-B79A-346DD4D7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3F3CA-0DAF-4B4C-ADF2-80626667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819FB-3380-F04B-BCBD-E3FE3D4E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2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2EE82-B865-B24F-B85C-4C2638154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1FD9C-7385-E04F-9FC6-9B9EF308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0A34E-E1DC-6C43-BC87-EAF1178D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16B3B-3732-DE45-9FBF-D36BCF1F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4857B-D503-1F48-BA28-3CE84495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78EC-86FC-AE42-8ADB-171C9D36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79B9-424A-E049-BD90-BD4A57162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11DE-7A1E-7D42-9BE8-7949DC6E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3BD0B-5CC1-094E-BF94-0FED0CD6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98160-BC30-AB4E-AEB9-457472C6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CA7B-9C5F-6846-8914-4F739545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DA5AB-ADA0-1E42-A525-E38B2DD27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03842-E499-2641-9522-27E9A9C6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7DB9-7D84-5A46-AE02-826D540D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EC730-A4EB-8549-874E-47716118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1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3B76-8C42-544B-9D14-B4A20B1F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0B74-ACE8-364E-822A-285D47F5E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DF76B-53EF-684A-9334-406054B9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3316C-A1E5-1A45-8664-F87B98EA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7A39-347C-6344-9BB9-E6884D5D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B10DD-714F-0141-932E-65EB3288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6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E1F8-9995-8944-85F9-0CFB32A8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825ED-0556-354F-8E1B-FE773C38C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C1E5C-E2C9-E545-B4D8-A2A8006E3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57A3B-14E0-3A43-A27E-FB747B18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B3A29-66A3-3049-ADFC-D38E4D71B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CAFEA8-B95C-D544-9EC5-45A4C646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E4E2F-AA61-9D42-826E-34850DC9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EA4EE-5256-5845-B602-E8197935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FCD8-C9CA-304B-8AD7-2FE701C6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1946-4579-B447-8E89-98BFF3FE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0C7E-91C6-0D44-827A-61764C34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6C7A-6C96-BF43-A416-47B1E6EF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0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01D68-C9E7-8348-88A7-ABB238D4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E0C38-7EAF-3E45-8E77-C644F368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6EEA-3052-D845-B137-888F3D99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2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65CE-C13D-F140-A593-0830DAC8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2142-23F4-764E-B9CD-34A8D8C1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A28B1-CD54-7B44-A8E9-2F3539CD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CA3DE-99FE-3B4B-BC54-BFBC6041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7EBA4-8D44-104C-B464-7C148D9F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677C7-3AEF-D04C-A9C2-51C02BF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8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6819-ECD9-D149-BE7F-A1922F06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82153-8E52-E948-815F-743C2521B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3E5EF-FD9B-FE40-A58A-5C3C29964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5EC56-0F8C-424F-86EC-E7C00D8F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F7EC6-C504-D243-8CC1-AB1F3446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9D422-972B-B841-9AA9-1850883A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5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5AC7E-92B7-0D4E-866D-5A806987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1C4CC-C238-304B-9DEE-7FF960A0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E6F11-4FD9-9B46-B756-08F1F6283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B4B2-BFB9-AE4C-A727-D13FF196862A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A6EAD-8CD3-1D46-98A9-7C4E199E4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4A52-B882-6147-A74B-921396F24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ACE6-B9FA-0E41-819C-D07849F74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i.manchester.ac.uk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8865-946B-CC4B-8B39-25DD0A2F3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5" y="262890"/>
            <a:ext cx="10258425" cy="1323023"/>
          </a:xfrm>
        </p:spPr>
        <p:txBody>
          <a:bodyPr>
            <a:noAutofit/>
          </a:bodyPr>
          <a:lstStyle/>
          <a:p>
            <a:pPr algn="l"/>
            <a:r>
              <a:rPr lang="en-GB" sz="4400" b="1" dirty="0">
                <a:solidFill>
                  <a:srgbClr val="7030A0"/>
                </a:solidFill>
              </a:rPr>
              <a:t>gendered race, discrimination, &amp; aggression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82859-1A10-8B49-A754-17844CA63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23" y="2942150"/>
            <a:ext cx="9667875" cy="275836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7030A0"/>
                </a:solidFill>
              </a:rPr>
              <a:t>Peter </a:t>
            </a:r>
            <a:r>
              <a:rPr lang="en-US" sz="2800" b="1" dirty="0" err="1">
                <a:solidFill>
                  <a:srgbClr val="7030A0"/>
                </a:solidFill>
              </a:rPr>
              <a:t>Gries</a:t>
            </a:r>
            <a:r>
              <a:rPr lang="en-US" sz="2800" b="1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Lee Kai Hung Chair and Director, Manchester China Institute, &amp; Professor of Chinese Politics, The University of Manchester</a:t>
            </a:r>
            <a:br>
              <a:rPr lang="en-US" dirty="0">
                <a:solidFill>
                  <a:srgbClr val="7030A0"/>
                </a:solidFill>
              </a:rPr>
            </a:br>
            <a:br>
              <a:rPr lang="en-US" dirty="0">
                <a:solidFill>
                  <a:srgbClr val="7030A0"/>
                </a:solidFill>
              </a:rPr>
            </a:br>
            <a:endParaRPr lang="en-GB" dirty="0">
              <a:solidFill>
                <a:srgbClr val="7030A0"/>
              </a:solidFill>
            </a:endParaRPr>
          </a:p>
          <a:p>
            <a:pPr algn="l"/>
            <a:br>
              <a:rPr lang="en-GB" b="1" dirty="0">
                <a:solidFill>
                  <a:srgbClr val="7030A0"/>
                </a:solidFill>
              </a:rPr>
            </a:br>
            <a:r>
              <a:rPr lang="en-GB" b="1" dirty="0" err="1">
                <a:solidFill>
                  <a:srgbClr val="7030A0"/>
                </a:solidFill>
              </a:rPr>
              <a:t>Methods@man</a:t>
            </a:r>
            <a:r>
              <a:rPr lang="en-GB" b="1" dirty="0">
                <a:solidFill>
                  <a:srgbClr val="7030A0"/>
                </a:solidFill>
              </a:rPr>
              <a:t> UK Crime Data workshop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10 February, 2021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16246-EA01-C342-AAAC-364B225A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5955664"/>
            <a:ext cx="1801321" cy="760095"/>
          </a:xfrm>
          <a:prstGeom prst="rect">
            <a:avLst/>
          </a:prstGeom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FA40909B-0C47-1A48-B1BF-E1660C31B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b="16228"/>
          <a:stretch/>
        </p:blipFill>
        <p:spPr bwMode="auto">
          <a:xfrm>
            <a:off x="8768899" y="5866703"/>
            <a:ext cx="3131473" cy="7988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572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BFC3-316E-7A4D-BFDD-32B4B27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Intergroup emotions and action tendencies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B758-9272-0746-8AF6-DB99835B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Assessments of relative strength shape emotions and behaviour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relative weakness </a:t>
            </a:r>
            <a:r>
              <a:rPr lang="en-GB" dirty="0">
                <a:solidFill>
                  <a:srgbClr val="7030A0"/>
                </a:solidFill>
                <a:sym typeface="Wingdings" pitchFamily="2" charset="2"/>
              </a:rPr>
              <a:t> avoidance emotions (e.g. fear)  defensive aggression (like overreacting with disproportionate force against Blacks)?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relative strength</a:t>
            </a:r>
            <a:r>
              <a:rPr lang="en-GB" dirty="0">
                <a:solidFill>
                  <a:srgbClr val="7030A0"/>
                </a:solidFill>
                <a:sym typeface="Wingdings" pitchFamily="2" charset="2"/>
              </a:rPr>
              <a:t>  approach emotions (e.g. anger)  opportunistic aggression (like harassing Asians)?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0EF07-2172-104D-B267-45267686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3735868"/>
            <a:ext cx="11780838" cy="2616159"/>
          </a:xfrm>
          <a:prstGeom prst="rect">
            <a:avLst/>
          </a:prstGeom>
        </p:spPr>
      </p:pic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589B4F9E-7EBC-4E48-8120-88596716A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AB70A-031D-3440-9249-EA6A7212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4178300"/>
            <a:ext cx="5257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7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589B4F9E-7EBC-4E48-8120-88596716A4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EBFC3-316E-7A4D-BFDD-32B4B27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B758-9272-0746-8AF6-DB99835B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rgbClr val="7030A0"/>
                </a:solidFill>
              </a:rPr>
              <a:t>Do gendered stereotypes about race shape the nature of racial prejudice, discrimination &amp; aggression against Asian &amp; Black men?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Specifically, might emasculating stereotypes about Asian men (as low in physical strength) encourage anger and opportunistic aggression against them?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Might hypermasculine stereotypes about black men (as physically formidable / athletic) inflate fear / perceived threat, increasing defensive aggression, such as disproportionate (e.g. lethal) uses of force?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589B4F9E-7EBC-4E48-8120-88596716A4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EBFC3-316E-7A4D-BFDD-32B4B27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Research studies (mixed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B758-9272-0746-8AF6-DB99835B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UK/US crime data</a:t>
            </a:r>
            <a:r>
              <a:rPr lang="en-GB" dirty="0">
                <a:solidFill>
                  <a:srgbClr val="7030A0"/>
                </a:solidFill>
              </a:rPr>
              <a:t>: victim race and type of (hate) crime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US </a:t>
            </a:r>
            <a:r>
              <a:rPr lang="en-GB" b="1" dirty="0" err="1">
                <a:solidFill>
                  <a:srgbClr val="7030A0"/>
                </a:solidFill>
              </a:rPr>
              <a:t>Mturk</a:t>
            </a:r>
            <a:r>
              <a:rPr lang="en-GB" b="1" dirty="0">
                <a:solidFill>
                  <a:srgbClr val="7030A0"/>
                </a:solidFill>
              </a:rPr>
              <a:t>/Qualtrics survey</a:t>
            </a:r>
            <a:r>
              <a:rPr lang="en-GB" dirty="0">
                <a:solidFill>
                  <a:srgbClr val="7030A0"/>
                </a:solidFill>
              </a:rPr>
              <a:t>: physical prowess/athleticism stereotypes </a:t>
            </a:r>
            <a:r>
              <a:rPr lang="en-GB" dirty="0">
                <a:solidFill>
                  <a:srgbClr val="7030A0"/>
                </a:solidFill>
                <a:sym typeface="Wingdings" pitchFamily="2" charset="2"/>
              </a:rPr>
              <a:t> intergroup emotions  racial discrimination</a:t>
            </a:r>
            <a:endParaRPr lang="en-GB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Social media study</a:t>
            </a:r>
            <a:r>
              <a:rPr lang="en-GB" dirty="0">
                <a:solidFill>
                  <a:srgbClr val="7030A0"/>
                </a:solidFill>
              </a:rPr>
              <a:t>: scraping Twitter or Reddit for “Asians” and “Blacks”</a:t>
            </a:r>
            <a:r>
              <a:rPr lang="en-GB" dirty="0">
                <a:solidFill>
                  <a:srgbClr val="7030A0"/>
                </a:solidFill>
                <a:sym typeface="Wingdings" pitchFamily="2" charset="2"/>
              </a:rPr>
              <a:t> s</a:t>
            </a:r>
            <a:r>
              <a:rPr lang="en-GB" dirty="0">
                <a:solidFill>
                  <a:srgbClr val="7030A0"/>
                </a:solidFill>
              </a:rPr>
              <a:t>emiautomated quantitative content analysis. </a:t>
            </a:r>
          </a:p>
          <a:p>
            <a:pPr lvl="1"/>
            <a:r>
              <a:rPr lang="en-GB" sz="2800" i="1" dirty="0">
                <a:solidFill>
                  <a:srgbClr val="7030A0"/>
                </a:solidFill>
              </a:rPr>
              <a:t>PAID two month summer internship through UoM Q-Step!!!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Experimental studies</a:t>
            </a:r>
            <a:endParaRPr lang="en-GB" dirty="0">
              <a:solidFill>
                <a:srgbClr val="7030A0"/>
              </a:solidFill>
            </a:endParaRPr>
          </a:p>
          <a:p>
            <a:endParaRPr lang="en-GB" dirty="0">
              <a:solidFill>
                <a:srgbClr val="7030A0"/>
              </a:solidFill>
            </a:endParaRPr>
          </a:p>
          <a:p>
            <a:endParaRPr lang="en-GB" dirty="0">
              <a:solidFill>
                <a:srgbClr val="7030A0"/>
              </a:solidFill>
            </a:endParaRPr>
          </a:p>
          <a:p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86" y="2079035"/>
            <a:ext cx="9361714" cy="3178764"/>
          </a:xfrm>
        </p:spPr>
        <p:txBody>
          <a:bodyPr/>
          <a:lstStyle/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961"/>
            <a:ext cx="1219200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668" y="5765210"/>
            <a:ext cx="954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i="1" dirty="0">
                <a:solidFill>
                  <a:srgbClr val="7030A0"/>
                </a:solidFill>
              </a:rPr>
              <a:t>Thank You!</a:t>
            </a:r>
            <a:endParaRPr lang="en-GB" sz="19900" i="1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4"/>
            <a:ext cx="12192000" cy="157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E482B-5E64-5548-AC85-763ED80C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5" y="230461"/>
            <a:ext cx="1741442" cy="25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CC9D-FC9E-6B46-AEF2-A48B5578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0BDE-39E0-7B4D-A57E-716954622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5C3C0-4411-C944-A4BE-5F4F009D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-105949"/>
            <a:ext cx="12091416" cy="41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286" y="2079035"/>
            <a:ext cx="9361714" cy="3178764"/>
          </a:xfrm>
        </p:spPr>
        <p:txBody>
          <a:bodyPr/>
          <a:lstStyle/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961"/>
            <a:ext cx="1219200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668" y="5631136"/>
            <a:ext cx="9548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200" dirty="0">
              <a:solidFill>
                <a:srgbClr val="7030A0"/>
              </a:solidFill>
            </a:endParaRPr>
          </a:p>
          <a:p>
            <a:pPr algn="ctr"/>
            <a:r>
              <a:rPr lang="en-GB" sz="44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www.mci.manchester.ac.uk</a:t>
            </a:r>
            <a:endParaRPr lang="en-GB" sz="4400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074"/>
            <a:ext cx="12192000" cy="157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2C747-FDDD-C348-A47C-0434D2A1D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774" y="169996"/>
            <a:ext cx="1814512" cy="26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87AC-D5C3-564D-9365-2E3DD2018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2020 began poorly…</a:t>
            </a:r>
          </a:p>
        </p:txBody>
      </p:sp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D9E3D7F3-E418-F84B-9B56-5392974E4B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3D754-C6E1-8C4F-993C-2012DB34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1337"/>
            <a:ext cx="6714068" cy="3776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8957F-FD1A-354E-B149-9C0D37C5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0"/>
            <a:ext cx="6179820" cy="3476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21485C-8854-2F4E-9430-6D4EB4914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339" y="12490"/>
            <a:ext cx="8839661" cy="6858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102C5D-458B-C742-A846-698487EF4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574" y="1782210"/>
            <a:ext cx="6714068" cy="51007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9148C-4C4D-324D-8D82-D92E7134E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600" y="2399903"/>
            <a:ext cx="1305573" cy="9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37CD-7D46-7E4F-87AD-84FD1829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… in the UK too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265FF3-8E38-D147-850C-641FB9C0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063"/>
            <a:ext cx="5885306" cy="4351338"/>
          </a:xfrm>
        </p:spPr>
      </p:pic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A037E678-4FD8-DB47-9F7C-B49B04E2B6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F19C2-1292-9C4D-B59D-8633B8DF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68" y="0"/>
            <a:ext cx="482803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83FA4-1003-134F-88B9-16E03C3F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57" y="0"/>
            <a:ext cx="776524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167BD-2F1C-2842-82D1-06B7F033F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425" y="915353"/>
            <a:ext cx="1305573" cy="9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FE96-AE29-6F4B-8DE6-40CD64F7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>
                <a:solidFill>
                  <a:srgbClr val="7030A0"/>
                </a:solidFill>
              </a:rPr>
              <a:t>2020 gets worse</a:t>
            </a:r>
            <a:endParaRPr lang="en-US" dirty="0"/>
          </a:p>
        </p:txBody>
      </p:sp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79913BC2-12D1-8149-BD26-79D872F1DC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F2928-6D52-E64C-8E85-DE3A5F4A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13" y="699159"/>
            <a:ext cx="3595687" cy="547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1D393-5332-8647-97E5-EE5F0846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3175"/>
            <a:ext cx="6460068" cy="363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382BB-6EC9-0940-8E21-777279DAB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313" y="699159"/>
            <a:ext cx="5767389" cy="547780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CFA460-D95A-EE44-82F7-C39199BA4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954" y="699159"/>
            <a:ext cx="6113350" cy="5477804"/>
          </a:xfrm>
        </p:spPr>
      </p:pic>
    </p:spTree>
    <p:extLst>
      <p:ext uri="{BB962C8B-B14F-4D97-AF65-F5344CB8AC3E}">
        <p14:creationId xmlns:p14="http://schemas.microsoft.com/office/powerpoint/2010/main" val="253361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63A7-EAE4-8344-9701-BDE36D7E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i="1" dirty="0">
                <a:solidFill>
                  <a:srgbClr val="7030A0"/>
                </a:solidFill>
              </a:rPr>
              <a:t>Initial Q: Do patterns of racial prejudice, discrimination, and aggression differ across races?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4745-3DBC-A94E-9242-BFAB4384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7030A0"/>
                </a:solidFill>
              </a:rPr>
              <a:t>Are Asians more likely to be harassed?</a:t>
            </a:r>
          </a:p>
          <a:p>
            <a:r>
              <a:rPr lang="en-GB" i="1" dirty="0">
                <a:solidFill>
                  <a:srgbClr val="7030A0"/>
                </a:solidFill>
              </a:rPr>
              <a:t>Are Blacks more likely to be the victims of disproportionate force?</a:t>
            </a:r>
          </a:p>
          <a:p>
            <a:r>
              <a:rPr lang="en-GB" i="1" dirty="0">
                <a:solidFill>
                  <a:srgbClr val="7030A0"/>
                </a:solidFill>
              </a:rPr>
              <a:t>If so, could such differences be driven by differing racial stereotypes?</a:t>
            </a:r>
          </a:p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68033C24-D94E-D24D-8364-7F4B63345D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589B4F9E-7EBC-4E48-8120-88596716A4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EBFC3-316E-7A4D-BFDD-32B4B27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Social psychology: Social identity theory (SIT)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B758-9272-0746-8AF6-DB99835B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911" y="2386013"/>
            <a:ext cx="3013251" cy="3790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7030A0"/>
                </a:solidFill>
              </a:rPr>
              <a:t>… vs ‘them’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Minimal ingroup paradigm’s focus on the borders between ‘us’ &amp; ‘them’</a:t>
            </a:r>
          </a:p>
          <a:p>
            <a:r>
              <a:rPr lang="en-US" dirty="0">
                <a:solidFill>
                  <a:srgbClr val="7030A0"/>
                </a:solidFill>
              </a:rPr>
              <a:t>Contents?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F4B31-E9AC-4C4A-BC24-60A3E0FB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B3DD-64AF-AF48-9F8B-0FD03A1E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Stereotype content model (SCM)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2B4F-0396-2244-AC6F-7CCEA81FA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4" y="1825625"/>
            <a:ext cx="5038725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Stereotypes of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Warmth</a:t>
            </a:r>
            <a:r>
              <a:rPr lang="en-US" dirty="0">
                <a:solidFill>
                  <a:srgbClr val="7030A0"/>
                </a:solidFill>
              </a:rPr>
              <a:t> (friendliness, trustworthiness, intentions)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Competence</a:t>
            </a:r>
            <a:r>
              <a:rPr lang="en-US" dirty="0">
                <a:solidFill>
                  <a:srgbClr val="7030A0"/>
                </a:solidFill>
              </a:rPr>
              <a:t> (intelligence, power)</a:t>
            </a:r>
          </a:p>
          <a:p>
            <a:r>
              <a:rPr lang="en-US" dirty="0">
                <a:solidFill>
                  <a:srgbClr val="7030A0"/>
                </a:solidFill>
              </a:rPr>
              <a:t>Together shape intergroup emotions and action orientations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5D92F-41D2-1042-82CB-B9E76BB6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5328169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90FCD-8467-6548-A8F4-A11A8E60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0" y="365125"/>
            <a:ext cx="12700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689A8-7E1D-AD49-81F1-2C08664FBBEE}"/>
              </a:ext>
            </a:extLst>
          </p:cNvPr>
          <p:cNvSpPr txBox="1"/>
          <p:nvPr/>
        </p:nvSpPr>
        <p:spPr>
          <a:xfrm rot="2878490">
            <a:off x="1271587" y="4948821"/>
            <a:ext cx="146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BLACKS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C5F7D-8BEE-354D-855C-4B17DB84A392}"/>
              </a:ext>
            </a:extLst>
          </p:cNvPr>
          <p:cNvSpPr txBox="1"/>
          <p:nvPr/>
        </p:nvSpPr>
        <p:spPr>
          <a:xfrm rot="18925732">
            <a:off x="4305298" y="4972050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ASIANS</a:t>
            </a:r>
          </a:p>
        </p:txBody>
      </p:sp>
      <p:pic>
        <p:nvPicPr>
          <p:cNvPr id="10" name="Picture 9" descr="V:\Marketing\Logos\Transparent\Chop MCI 9inverted).png">
            <a:extLst>
              <a:ext uri="{FF2B5EF4-FFF2-40B4-BE49-F238E27FC236}">
                <a16:creationId xmlns:a16="http://schemas.microsoft.com/office/drawing/2014/main" id="{40F9B292-855E-274B-856F-F198C834F97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8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:\Marketing\Logos\Transparent\Chop MCI 9inverted).png">
            <a:extLst>
              <a:ext uri="{FF2B5EF4-FFF2-40B4-BE49-F238E27FC236}">
                <a16:creationId xmlns:a16="http://schemas.microsoft.com/office/drawing/2014/main" id="{589B4F9E-7EBC-4E48-8120-88596716A4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65" y="5846055"/>
            <a:ext cx="1317235" cy="101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EBFC3-316E-7A4D-BFDD-32B4B27B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Gendered theory of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B758-9272-0746-8AF6-DB99835BD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Compared with the White stereotype, the Asian stereotype is more feminine, the Black stereotype more masculine (survey study). </a:t>
            </a:r>
          </a:p>
          <a:p>
            <a:r>
              <a:rPr lang="en-GB" dirty="0">
                <a:solidFill>
                  <a:srgbClr val="7030A0"/>
                </a:solidFill>
              </a:rPr>
              <a:t>2000 U.S. Census data on interracial marriages: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heterosexual White men had a romantic preference for Asians over Blacks, &amp;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heterosexual White women had a romantic preference for Blacks over Asians</a:t>
            </a:r>
          </a:p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CCD6-7158-234E-B3EE-390CC809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4770"/>
            <a:ext cx="8634186" cy="31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ies.2021.GGR.UK.PP" id="{94501AA4-6F71-EC4D-AD5F-5C7309E01420}" vid="{8BCA2363-3133-0546-8616-9122F50F23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2" ma:contentTypeDescription="Create a new document." ma:contentTypeScope="" ma:versionID="0fa676acea34f85b33eda98ec8b69cc0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c0f5b59ac3ceff5367a6028a8a8c1a5f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304B37-4E6C-4572-B65F-07EA5B199E96}"/>
</file>

<file path=customXml/itemProps2.xml><?xml version="1.0" encoding="utf-8"?>
<ds:datastoreItem xmlns:ds="http://schemas.openxmlformats.org/officeDocument/2006/customXml" ds:itemID="{36E0C4C7-F00E-4A82-B459-68801A3DA088}"/>
</file>

<file path=customXml/itemProps3.xml><?xml version="1.0" encoding="utf-8"?>
<ds:datastoreItem xmlns:ds="http://schemas.openxmlformats.org/officeDocument/2006/customXml" ds:itemID="{74BAE70F-8D32-46E5-ABE8-74E5D229527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10046</TotalTime>
  <Words>455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gendered race, discrimination, &amp; aggression</vt:lpstr>
      <vt:lpstr>PowerPoint Presentation</vt:lpstr>
      <vt:lpstr>2020 began poorly…</vt:lpstr>
      <vt:lpstr>… in the UK too</vt:lpstr>
      <vt:lpstr>… 2020 gets worse</vt:lpstr>
      <vt:lpstr>Initial Q: Do patterns of racial prejudice, discrimination, and aggression differ across races?</vt:lpstr>
      <vt:lpstr>Social psychology: Social identity theory (SIT)</vt:lpstr>
      <vt:lpstr>Stereotype content model (SCM)</vt:lpstr>
      <vt:lpstr>Gendered theory of race</vt:lpstr>
      <vt:lpstr>Intergroup emotions and action tendencies</vt:lpstr>
      <vt:lpstr>Research questions</vt:lpstr>
      <vt:lpstr>Research studies (mixed methods)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our past kingdom, not theirs! How national psychological ownership shapes foreign policy</dc:title>
  <dc:creator>Peter Gries</dc:creator>
  <cp:lastModifiedBy>Julia Kasmire</cp:lastModifiedBy>
  <cp:revision>160</cp:revision>
  <dcterms:created xsi:type="dcterms:W3CDTF">2020-12-23T04:58:25Z</dcterms:created>
  <dcterms:modified xsi:type="dcterms:W3CDTF">2021-02-01T16:11:21Z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</Properties>
</file>